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gsouto-digitalteacher.blogspot.com/2015/10/education-international-music-day-201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oyxA14lV9k2OCPvh3GE6mpLOCLLHWs5Kh3IBRwUwmmJUQ1FONzlTODBLOTRSNThMMUZIM0tHUEJKOS4u" TargetMode="External"/><Relationship Id="rId5" Type="http://schemas.openxmlformats.org/officeDocument/2006/relationships/hyperlink" Target="mailto:tvjsawdon@tvms.org.uk" TargetMode="External"/><Relationship Id="rId4" Type="http://schemas.openxmlformats.org/officeDocument/2006/relationships/hyperlink" Target="mailto:tvsrobertson@tvms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42B5-B3F0-4268-B804-D07704E8E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Lead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84158-4842-4ABB-BD69-F96024CEE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Tees valley Music Hub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73CCAB-4AD6-4009-B7BD-9925E8A9E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03" y="152649"/>
            <a:ext cx="1934897" cy="1677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695374-AA53-4A66-985E-B04011E90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4201" y="1251563"/>
            <a:ext cx="4123405" cy="2748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17BDD-DA5F-4B9D-87E5-25B6E9056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654" y="4741475"/>
            <a:ext cx="3653444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FAB1-EF8D-4B0C-9C08-D0F222DC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your school………………………..?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90A2-6AA2-4892-91EB-9B02CE7AA6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532480"/>
            <a:ext cx="10394707" cy="3311189"/>
          </a:xfrm>
        </p:spPr>
        <p:txBody>
          <a:bodyPr/>
          <a:lstStyle/>
          <a:p>
            <a:pPr lvl="0"/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Exemplify high quality music provision and teaching</a:t>
            </a:r>
          </a:p>
          <a:p>
            <a:pPr lvl="0"/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Show commitment to curriculum delivery with significant timetabled lessons, co-curricular opportunities, inclusive provision and CPD for staff</a:t>
            </a:r>
          </a:p>
          <a:p>
            <a:pPr lvl="0"/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Have the willingness to support other schools in your area</a:t>
            </a:r>
          </a:p>
          <a:p>
            <a:pPr lvl="0"/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Advocate best practice and the work of the Music Hub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6316B-E2B4-46FE-90D2-714BD16F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3" y="4495054"/>
            <a:ext cx="1934897" cy="1677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8EE4E-4DAB-4C46-9F3A-3518AAE14E63}"/>
              </a:ext>
            </a:extLst>
          </p:cNvPr>
          <p:cNvSpPr txBox="1"/>
          <p:nvPr/>
        </p:nvSpPr>
        <p:spPr>
          <a:xfrm>
            <a:off x="3921003" y="501544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" panose="020E0602020502020306" pitchFamily="34" charset="0"/>
              </a:rPr>
              <a:t>If it’s a “Yes”……………….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69C7D-46DC-485D-A3B0-702D99989FAA}"/>
              </a:ext>
            </a:extLst>
          </p:cNvPr>
          <p:cNvSpPr txBox="1"/>
          <p:nvPr/>
        </p:nvSpPr>
        <p:spPr>
          <a:xfrm>
            <a:off x="1316303" y="5636372"/>
            <a:ext cx="8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Please note we appreciate that some of this may be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43171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85C7-318E-45F9-8D11-B9F72E17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3" y="4495054"/>
            <a:ext cx="1934897" cy="1677146"/>
          </a:xfrm>
          <a:prstGeom prst="rect">
            <a:avLst/>
          </a:prstGeom>
        </p:spPr>
      </p:pic>
      <p:pic>
        <p:nvPicPr>
          <p:cNvPr id="1026" name="Picture 2" descr="Tees Valley Youth Orchestra - Music for Youth 2015: Symphony Hall, 11 July  - Classic FM">
            <a:extLst>
              <a:ext uri="{FF2B5EF4-FFF2-40B4-BE49-F238E27FC236}">
                <a16:creationId xmlns:a16="http://schemas.microsoft.com/office/drawing/2014/main" id="{99A02B3D-F2ED-4DE2-9480-5365357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8804"/>
            <a:ext cx="64960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F2FBD-3874-4420-BCCF-7CE6978E1035}"/>
              </a:ext>
            </a:extLst>
          </p:cNvPr>
          <p:cNvSpPr txBox="1"/>
          <p:nvPr/>
        </p:nvSpPr>
        <p:spPr>
          <a:xfrm>
            <a:off x="7958403" y="1066800"/>
            <a:ext cx="340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Tees Valley Music Hub would like to invite you to apply to become LEAD SCHOOL or SETTING for your area.</a:t>
            </a:r>
          </a:p>
        </p:txBody>
      </p:sp>
    </p:spTree>
    <p:extLst>
      <p:ext uri="{BB962C8B-B14F-4D97-AF65-F5344CB8AC3E}">
        <p14:creationId xmlns:p14="http://schemas.microsoft.com/office/powerpoint/2010/main" val="108167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85C7-318E-45F9-8D11-B9F72E17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3" y="4495054"/>
            <a:ext cx="1934897" cy="1677146"/>
          </a:xfrm>
          <a:prstGeom prst="rect">
            <a:avLst/>
          </a:prstGeom>
        </p:spPr>
      </p:pic>
      <p:pic>
        <p:nvPicPr>
          <p:cNvPr id="1026" name="Picture 2" descr="Tees Valley Youth Orchestra - Music for Youth 2015: Symphony Hall, 11 July  - Classic FM">
            <a:extLst>
              <a:ext uri="{FF2B5EF4-FFF2-40B4-BE49-F238E27FC236}">
                <a16:creationId xmlns:a16="http://schemas.microsoft.com/office/drawing/2014/main" id="{99A02B3D-F2ED-4DE2-9480-5365357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8804"/>
            <a:ext cx="64960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F2FBD-3874-4420-BCCF-7CE6978E1035}"/>
              </a:ext>
            </a:extLst>
          </p:cNvPr>
          <p:cNvSpPr txBox="1"/>
          <p:nvPr/>
        </p:nvSpPr>
        <p:spPr>
          <a:xfrm>
            <a:off x="7958403" y="469900"/>
            <a:ext cx="340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By April 2025 each Music Hub must appoint LEAD SCHOOLS in each area.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40CFB-3C85-4772-A22E-B2E2F688D009}"/>
              </a:ext>
            </a:extLst>
          </p:cNvPr>
          <p:cNvSpPr txBox="1"/>
          <p:nvPr/>
        </p:nvSpPr>
        <p:spPr>
          <a:xfrm>
            <a:off x="7958403" y="2925394"/>
            <a:ext cx="340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can be at least one from each of the primary, secondary and SEND settings.</a:t>
            </a:r>
          </a:p>
        </p:txBody>
      </p:sp>
    </p:spTree>
    <p:extLst>
      <p:ext uri="{BB962C8B-B14F-4D97-AF65-F5344CB8AC3E}">
        <p14:creationId xmlns:p14="http://schemas.microsoft.com/office/powerpoint/2010/main" val="46892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85C7-318E-45F9-8D11-B9F72E17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074" y="4826523"/>
            <a:ext cx="1417272" cy="1228474"/>
          </a:xfrm>
          <a:prstGeom prst="rect">
            <a:avLst/>
          </a:prstGeom>
        </p:spPr>
      </p:pic>
      <p:pic>
        <p:nvPicPr>
          <p:cNvPr id="1026" name="Picture 2" descr="Tees Valley Youth Orchestra - Music for Youth 2015: Symphony Hall, 11 July  - Classic FM">
            <a:extLst>
              <a:ext uri="{FF2B5EF4-FFF2-40B4-BE49-F238E27FC236}">
                <a16:creationId xmlns:a16="http://schemas.microsoft.com/office/drawing/2014/main" id="{99A02B3D-F2ED-4DE2-9480-5365357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8804"/>
            <a:ext cx="64960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F2FBD-3874-4420-BCCF-7CE6978E1035}"/>
              </a:ext>
            </a:extLst>
          </p:cNvPr>
          <p:cNvSpPr txBox="1"/>
          <p:nvPr/>
        </p:nvSpPr>
        <p:spPr>
          <a:xfrm>
            <a:off x="7958403" y="-45254"/>
            <a:ext cx="340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erlin Sans FB" panose="020E0602020502020306" pitchFamily="34" charset="0"/>
              </a:rPr>
              <a:t>What will LEAD SCHOOLS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40CFB-3C85-4772-A22E-B2E2F688D009}"/>
              </a:ext>
            </a:extLst>
          </p:cNvPr>
          <p:cNvSpPr txBox="1"/>
          <p:nvPr/>
        </p:nvSpPr>
        <p:spPr>
          <a:xfrm>
            <a:off x="7958403" y="908853"/>
            <a:ext cx="3403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 Schools will play a strategic role in the delivery of music in the areas by working with the Hub Lead Organisation on: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NETWORKS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CPD COURSES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PEER SUPPORT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COLLABORATIVE MUSIC PROJECTS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BEST PRACTICE &amp; RESOURCE SHARING</a:t>
            </a:r>
          </a:p>
          <a:p>
            <a:endParaRPr lang="en-GB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9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85C7-318E-45F9-8D11-B9F72E17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0" y="4558554"/>
            <a:ext cx="1849704" cy="1603301"/>
          </a:xfrm>
          <a:prstGeom prst="rect">
            <a:avLst/>
          </a:prstGeom>
        </p:spPr>
      </p:pic>
      <p:pic>
        <p:nvPicPr>
          <p:cNvPr id="1026" name="Picture 2" descr="Tees Valley Youth Orchestra - Music for Youth 2015: Symphony Hall, 11 July  - Classic FM">
            <a:extLst>
              <a:ext uri="{FF2B5EF4-FFF2-40B4-BE49-F238E27FC236}">
                <a16:creationId xmlns:a16="http://schemas.microsoft.com/office/drawing/2014/main" id="{99A02B3D-F2ED-4DE2-9480-5365357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8804"/>
            <a:ext cx="64960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F2FBD-3874-4420-BCCF-7CE6978E1035}"/>
              </a:ext>
            </a:extLst>
          </p:cNvPr>
          <p:cNvSpPr txBox="1"/>
          <p:nvPr/>
        </p:nvSpPr>
        <p:spPr>
          <a:xfrm>
            <a:off x="7958403" y="-45254"/>
            <a:ext cx="340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erlin Sans FB" panose="020E0602020502020306" pitchFamily="34" charset="0"/>
              </a:rPr>
              <a:t>How many LEAD SCHOOLS?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40CFB-3C85-4772-A22E-B2E2F688D009}"/>
              </a:ext>
            </a:extLst>
          </p:cNvPr>
          <p:cNvSpPr txBox="1"/>
          <p:nvPr/>
        </p:nvSpPr>
        <p:spPr>
          <a:xfrm>
            <a:off x="7958403" y="946953"/>
            <a:ext cx="3403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will appoint at least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one primary and one secondary school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from each area: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Hartlepool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Middlesbrough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Redcar &amp; Cleveland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Stockton on Tees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aspire to appoint Lead Settings for SEND, EYFS, FE/HE and Alternative Provision settings when and where possible.</a:t>
            </a:r>
          </a:p>
          <a:p>
            <a:endParaRPr lang="en-GB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6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85C7-318E-45F9-8D11-B9F72E17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0" y="4558554"/>
            <a:ext cx="1849704" cy="1603301"/>
          </a:xfrm>
          <a:prstGeom prst="rect">
            <a:avLst/>
          </a:prstGeom>
        </p:spPr>
      </p:pic>
      <p:pic>
        <p:nvPicPr>
          <p:cNvPr id="1026" name="Picture 2" descr="Tees Valley Youth Orchestra - Music for Youth 2015: Symphony Hall, 11 July  - Classic FM">
            <a:extLst>
              <a:ext uri="{FF2B5EF4-FFF2-40B4-BE49-F238E27FC236}">
                <a16:creationId xmlns:a16="http://schemas.microsoft.com/office/drawing/2014/main" id="{99A02B3D-F2ED-4DE2-9480-5365357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8804"/>
            <a:ext cx="64960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F2FBD-3874-4420-BCCF-7CE6978E1035}"/>
              </a:ext>
            </a:extLst>
          </p:cNvPr>
          <p:cNvSpPr txBox="1"/>
          <p:nvPr/>
        </p:nvSpPr>
        <p:spPr>
          <a:xfrm>
            <a:off x="7958403" y="208804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erlin Sans FB" panose="020E0602020502020306" pitchFamily="34" charset="0"/>
              </a:rPr>
              <a:t>Timeline?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40CFB-3C85-4772-A22E-B2E2F688D009}"/>
              </a:ext>
            </a:extLst>
          </p:cNvPr>
          <p:cNvSpPr txBox="1"/>
          <p:nvPr/>
        </p:nvSpPr>
        <p:spPr>
          <a:xfrm>
            <a:off x="7832725" y="1204861"/>
            <a:ext cx="340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Applications submitted by Monday 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March 2025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Schools shortlisted by Monday 24th March 2025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Shortlisted schools visited during April 2025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Lead Schools/Settings informed by Wednesday 30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April 2025</a:t>
            </a:r>
          </a:p>
          <a:p>
            <a:endParaRPr lang="en-GB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85C7-318E-45F9-8D11-B9F72E17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0" y="4558554"/>
            <a:ext cx="1849704" cy="1603301"/>
          </a:xfrm>
          <a:prstGeom prst="rect">
            <a:avLst/>
          </a:prstGeom>
        </p:spPr>
      </p:pic>
      <p:pic>
        <p:nvPicPr>
          <p:cNvPr id="1026" name="Picture 2" descr="Tees Valley Youth Orchestra - Music for Youth 2015: Symphony Hall, 11 July  - Classic FM">
            <a:extLst>
              <a:ext uri="{FF2B5EF4-FFF2-40B4-BE49-F238E27FC236}">
                <a16:creationId xmlns:a16="http://schemas.microsoft.com/office/drawing/2014/main" id="{99A02B3D-F2ED-4DE2-9480-5365357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8804"/>
            <a:ext cx="649605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F2FBD-3874-4420-BCCF-7CE6978E1035}"/>
              </a:ext>
            </a:extLst>
          </p:cNvPr>
          <p:cNvSpPr txBox="1"/>
          <p:nvPr/>
        </p:nvSpPr>
        <p:spPr>
          <a:xfrm>
            <a:off x="7958403" y="208804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erlin Sans FB" panose="020E0602020502020306" pitchFamily="34" charset="0"/>
              </a:rPr>
              <a:t>Queries?     Contact…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40CFB-3C85-4772-A22E-B2E2F688D009}"/>
              </a:ext>
            </a:extLst>
          </p:cNvPr>
          <p:cNvSpPr txBox="1"/>
          <p:nvPr/>
        </p:nvSpPr>
        <p:spPr>
          <a:xfrm>
            <a:off x="7958403" y="1239053"/>
            <a:ext cx="340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erlin Sans FB" panose="020E0602020502020306" pitchFamily="34" charset="0"/>
                <a:hlinkClick r:id="rId4"/>
              </a:rPr>
              <a:t>Susan Robertson, Service Manager</a:t>
            </a:r>
          </a:p>
          <a:p>
            <a:r>
              <a:rPr lang="en-GB" sz="2400" dirty="0">
                <a:latin typeface="Berlin Sans FB" panose="020E0602020502020306" pitchFamily="34" charset="0"/>
                <a:hlinkClick r:id="rId4"/>
              </a:rPr>
              <a:t>tvsrobertson@tvms.org.uk</a:t>
            </a:r>
            <a:endParaRPr lang="en-GB" sz="2400" dirty="0">
              <a:latin typeface="Berlin Sans FB" panose="020E0602020502020306" pitchFamily="34" charset="0"/>
            </a:endParaRPr>
          </a:p>
          <a:p>
            <a:endParaRPr lang="en-GB" sz="2400" dirty="0">
              <a:latin typeface="Berlin Sans FB" panose="020E0602020502020306" pitchFamily="34" charset="0"/>
              <a:hlinkClick r:id="rId5"/>
            </a:endParaRPr>
          </a:p>
          <a:p>
            <a:r>
              <a:rPr lang="en-GB" sz="2400" dirty="0">
                <a:latin typeface="Berlin Sans FB" panose="020E0602020502020306" pitchFamily="34" charset="0"/>
                <a:hlinkClick r:id="rId5"/>
              </a:rPr>
              <a:t>Jeff Sawdon, Assistant Manager</a:t>
            </a:r>
          </a:p>
          <a:p>
            <a:r>
              <a:rPr lang="en-GB" sz="2400" dirty="0">
                <a:latin typeface="Berlin Sans FB" panose="020E0602020502020306" pitchFamily="34" charset="0"/>
                <a:hlinkClick r:id="rId5"/>
              </a:rPr>
              <a:t>tvjsawdon@tvms.org.uk</a:t>
            </a:r>
            <a:endParaRPr lang="en-GB" sz="2400" dirty="0">
              <a:latin typeface="Berlin Sans FB" panose="020E0602020502020306" pitchFamily="34" charset="0"/>
            </a:endParaRPr>
          </a:p>
          <a:p>
            <a:endParaRPr lang="en-GB" sz="2400" dirty="0">
              <a:latin typeface="Berlin Sans FB" panose="020E06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9B9F0-AC2B-4DB5-A390-8224A90912DB}"/>
              </a:ext>
            </a:extLst>
          </p:cNvPr>
          <p:cNvSpPr txBox="1"/>
          <p:nvPr/>
        </p:nvSpPr>
        <p:spPr>
          <a:xfrm>
            <a:off x="8653728" y="40017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erlin Sans FB" panose="020E0602020502020306" pitchFamily="34" charset="0"/>
              </a:rPr>
              <a:t>Apply via link below…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F4E89-6DB3-471E-B054-950BBB9334CE}"/>
              </a:ext>
            </a:extLst>
          </p:cNvPr>
          <p:cNvSpPr txBox="1"/>
          <p:nvPr/>
        </p:nvSpPr>
        <p:spPr>
          <a:xfrm>
            <a:off x="4213225" y="5037038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Lead Schools Application Form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17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203</TotalTime>
  <Words>293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Berlin Sans FB</vt:lpstr>
      <vt:lpstr>Impact</vt:lpstr>
      <vt:lpstr>Main Event</vt:lpstr>
      <vt:lpstr>Lead Schools</vt:lpstr>
      <vt:lpstr>Does your school………………………..?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Schools</dc:title>
  <dc:creator>Sawdon, Jeff</dc:creator>
  <cp:lastModifiedBy>Robertson, Susan</cp:lastModifiedBy>
  <cp:revision>41</cp:revision>
  <dcterms:created xsi:type="dcterms:W3CDTF">2024-11-07T13:19:02Z</dcterms:created>
  <dcterms:modified xsi:type="dcterms:W3CDTF">2025-01-28T11:52:43Z</dcterms:modified>
</cp:coreProperties>
</file>